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439" r:id="rId2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8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295924F3-60B4-43DF-96F1-53D548B9A87D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8EA4EA14-0B39-4310-9CF3-704F697D2C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6275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76D9FF42-D5B7-49A8-B496-46EEB118D502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BA15B5F8-DAFD-4107-AA99-074738BC68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399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8E1E-1B2E-4A54-8517-D5B4AF86854C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42645-EB1F-4526-BC5B-09CB617E39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8E1E-1B2E-4A54-8517-D5B4AF86854C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42645-EB1F-4526-BC5B-09CB617E39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8E1E-1B2E-4A54-8517-D5B4AF86854C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42645-EB1F-4526-BC5B-09CB617E39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8E1E-1B2E-4A54-8517-D5B4AF86854C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42645-EB1F-4526-BC5B-09CB617E39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8E1E-1B2E-4A54-8517-D5B4AF86854C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42645-EB1F-4526-BC5B-09CB617E39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8E1E-1B2E-4A54-8517-D5B4AF86854C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42645-EB1F-4526-BC5B-09CB617E39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8E1E-1B2E-4A54-8517-D5B4AF86854C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42645-EB1F-4526-BC5B-09CB617E39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8E1E-1B2E-4A54-8517-D5B4AF86854C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42645-EB1F-4526-BC5B-09CB617E39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8E1E-1B2E-4A54-8517-D5B4AF86854C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42645-EB1F-4526-BC5B-09CB617E39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8E1E-1B2E-4A54-8517-D5B4AF86854C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42645-EB1F-4526-BC5B-09CB617E39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8E1E-1B2E-4A54-8517-D5B4AF86854C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0342645-EB1F-4526-BC5B-09CB617E39A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8C8E1E-1B2E-4A54-8517-D5B4AF86854C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342645-EB1F-4526-BC5B-09CB617E39A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Garamond" pitchFamily="18" charset="0"/>
              </a:rPr>
              <a:t>Practitioner Overview of Wise Mind</a:t>
            </a:r>
            <a:endParaRPr lang="en-US" dirty="0">
              <a:latin typeface="Garamond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1" dirty="0" smtClean="0"/>
              <a:t>                                                                             Intention</a:t>
            </a:r>
          </a:p>
          <a:p>
            <a:pPr algn="ctr">
              <a:buNone/>
            </a:pPr>
            <a:r>
              <a:rPr lang="en-US" sz="1600" i="1" dirty="0" smtClean="0"/>
              <a:t>Am I in Wise Mind?</a:t>
            </a:r>
            <a:endParaRPr lang="en-US" sz="1600" i="1" dirty="0"/>
          </a:p>
        </p:txBody>
      </p:sp>
      <p:sp>
        <p:nvSpPr>
          <p:cNvPr id="6" name="Oval 5"/>
          <p:cNvSpPr/>
          <p:nvPr/>
        </p:nvSpPr>
        <p:spPr>
          <a:xfrm>
            <a:off x="1905000" y="1524000"/>
            <a:ext cx="5029200" cy="4648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162800" y="1524000"/>
            <a:ext cx="1981200" cy="411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sz="1600" b="1" dirty="0" smtClean="0">
                <a:solidFill>
                  <a:schemeClr val="tx1"/>
                </a:solidFill>
              </a:rPr>
              <a:t>Primary Activities</a:t>
            </a:r>
          </a:p>
          <a:p>
            <a:pPr>
              <a:spcBef>
                <a:spcPts val="600"/>
              </a:spcBef>
            </a:pPr>
            <a:r>
              <a:rPr lang="en-US" sz="1400" b="1" dirty="0" smtClean="0">
                <a:solidFill>
                  <a:schemeClr val="tx1"/>
                </a:solidFill>
              </a:rPr>
              <a:t>Mindful: </a:t>
            </a:r>
            <a:r>
              <a:rPr lang="en-US" sz="1200" i="1" dirty="0" smtClean="0">
                <a:solidFill>
                  <a:schemeClr val="tx1"/>
                </a:solidFill>
              </a:rPr>
              <a:t>Accept </a:t>
            </a:r>
            <a:r>
              <a:rPr lang="en-US" sz="1200" dirty="0" smtClean="0">
                <a:solidFill>
                  <a:schemeClr val="tx1"/>
                </a:solidFill>
              </a:rPr>
              <a:t>the moment, </a:t>
            </a:r>
            <a:r>
              <a:rPr lang="en-US" sz="1200" i="1" dirty="0" smtClean="0">
                <a:solidFill>
                  <a:schemeClr val="tx1"/>
                </a:solidFill>
              </a:rPr>
              <a:t>observe </a:t>
            </a:r>
            <a:r>
              <a:rPr lang="en-US" sz="1200" dirty="0" smtClean="0">
                <a:solidFill>
                  <a:schemeClr val="tx1"/>
                </a:solidFill>
              </a:rPr>
              <a:t>&amp; </a:t>
            </a:r>
            <a:r>
              <a:rPr lang="en-US" sz="1200" i="1" dirty="0" smtClean="0">
                <a:solidFill>
                  <a:schemeClr val="tx1"/>
                </a:solidFill>
              </a:rPr>
              <a:t>notice</a:t>
            </a:r>
            <a:r>
              <a:rPr lang="en-US" sz="1200" dirty="0" smtClean="0">
                <a:solidFill>
                  <a:schemeClr val="tx1"/>
                </a:solidFill>
              </a:rPr>
              <a:t> in the moment, and </a:t>
            </a:r>
            <a:r>
              <a:rPr lang="en-US" sz="1200" i="1" dirty="0" smtClean="0">
                <a:solidFill>
                  <a:schemeClr val="tx1"/>
                </a:solidFill>
              </a:rPr>
              <a:t>be </a:t>
            </a:r>
            <a:r>
              <a:rPr lang="en-US" sz="1200" dirty="0" smtClean="0">
                <a:solidFill>
                  <a:schemeClr val="tx1"/>
                </a:solidFill>
              </a:rPr>
              <a:t>in the moment.</a:t>
            </a:r>
          </a:p>
          <a:p>
            <a:pPr>
              <a:spcBef>
                <a:spcPts val="600"/>
              </a:spcBef>
            </a:pPr>
            <a:r>
              <a:rPr lang="en-US" sz="1400" b="1" dirty="0" smtClean="0">
                <a:solidFill>
                  <a:schemeClr val="tx1"/>
                </a:solidFill>
              </a:rPr>
              <a:t>Respond</a:t>
            </a:r>
            <a:r>
              <a:rPr lang="en-US" sz="1400" b="1" i="1" dirty="0" smtClean="0">
                <a:solidFill>
                  <a:schemeClr val="tx1"/>
                </a:solidFill>
              </a:rPr>
              <a:t>:</a:t>
            </a:r>
            <a:r>
              <a:rPr lang="en-US" sz="1200" i="1" dirty="0" smtClean="0">
                <a:solidFill>
                  <a:schemeClr val="tx1"/>
                </a:solidFill>
              </a:rPr>
              <a:t> Improve </a:t>
            </a:r>
            <a:r>
              <a:rPr lang="en-US" sz="1200" dirty="0" smtClean="0">
                <a:solidFill>
                  <a:schemeClr val="tx1"/>
                </a:solidFill>
              </a:rPr>
              <a:t>the moment and </a:t>
            </a:r>
            <a:r>
              <a:rPr lang="en-US" sz="1200" i="1" dirty="0" smtClean="0">
                <a:solidFill>
                  <a:schemeClr val="tx1"/>
                </a:solidFill>
              </a:rPr>
              <a:t>let go </a:t>
            </a:r>
            <a:r>
              <a:rPr lang="en-US" sz="1200" dirty="0" smtClean="0">
                <a:solidFill>
                  <a:schemeClr val="tx1"/>
                </a:solidFill>
              </a:rPr>
              <a:t>of the emotional charge of the moment, be </a:t>
            </a:r>
            <a:r>
              <a:rPr lang="en-US" sz="1200" i="1" dirty="0" smtClean="0">
                <a:solidFill>
                  <a:schemeClr val="tx1"/>
                </a:solidFill>
              </a:rPr>
              <a:t>response-able</a:t>
            </a:r>
            <a:r>
              <a:rPr lang="en-US" sz="1200" dirty="0" smtClean="0">
                <a:solidFill>
                  <a:schemeClr val="tx1"/>
                </a:solidFill>
              </a:rPr>
              <a:t> in the moment – </a:t>
            </a:r>
            <a:r>
              <a:rPr lang="en-US" sz="1200" i="1" dirty="0" smtClean="0">
                <a:solidFill>
                  <a:schemeClr val="tx1"/>
                </a:solidFill>
              </a:rPr>
              <a:t>self-soothe</a:t>
            </a:r>
            <a:r>
              <a:rPr lang="en-US" sz="1200" dirty="0" smtClean="0">
                <a:solidFill>
                  <a:schemeClr val="tx1"/>
                </a:solidFill>
              </a:rPr>
              <a:t>, </a:t>
            </a:r>
            <a:r>
              <a:rPr lang="en-US" sz="1200" i="1" dirty="0" smtClean="0">
                <a:solidFill>
                  <a:schemeClr val="tx1"/>
                </a:solidFill>
              </a:rPr>
              <a:t>engage in positive action</a:t>
            </a:r>
            <a:r>
              <a:rPr lang="en-US" sz="1200" dirty="0" smtClean="0">
                <a:solidFill>
                  <a:schemeClr val="tx1"/>
                </a:solidFill>
              </a:rPr>
              <a:t>, </a:t>
            </a:r>
            <a:r>
              <a:rPr lang="en-US" sz="1200" i="1" dirty="0" smtClean="0">
                <a:solidFill>
                  <a:schemeClr val="tx1"/>
                </a:solidFill>
              </a:rPr>
              <a:t>do opposite action </a:t>
            </a:r>
          </a:p>
          <a:p>
            <a:pPr>
              <a:spcBef>
                <a:spcPts val="600"/>
              </a:spcBef>
            </a:pPr>
            <a:r>
              <a:rPr lang="en-US" sz="1400" b="1" dirty="0" smtClean="0">
                <a:solidFill>
                  <a:schemeClr val="tx1"/>
                </a:solidFill>
              </a:rPr>
              <a:t>Expand:  </a:t>
            </a:r>
            <a:r>
              <a:rPr lang="en-US" sz="1200" i="1" dirty="0" smtClean="0">
                <a:solidFill>
                  <a:schemeClr val="tx1"/>
                </a:solidFill>
              </a:rPr>
              <a:t>Find meaning </a:t>
            </a:r>
            <a:r>
              <a:rPr lang="en-US" sz="1200" dirty="0" smtClean="0">
                <a:solidFill>
                  <a:schemeClr val="tx1"/>
                </a:solidFill>
              </a:rPr>
              <a:t>in the moment and </a:t>
            </a:r>
            <a:r>
              <a:rPr lang="en-US" sz="1200" i="1" dirty="0" smtClean="0">
                <a:solidFill>
                  <a:schemeClr val="tx1"/>
                </a:solidFill>
              </a:rPr>
              <a:t>connect to bigger picture, love, </a:t>
            </a:r>
            <a:r>
              <a:rPr lang="en-US" sz="1200" dirty="0" smtClean="0">
                <a:solidFill>
                  <a:schemeClr val="tx1"/>
                </a:solidFill>
              </a:rPr>
              <a:t>or</a:t>
            </a:r>
            <a:r>
              <a:rPr lang="en-US" sz="1200" i="1" dirty="0" smtClean="0">
                <a:solidFill>
                  <a:schemeClr val="tx1"/>
                </a:solidFill>
              </a:rPr>
              <a:t> spirituality </a:t>
            </a:r>
            <a:r>
              <a:rPr lang="en-US" sz="1200" dirty="0" smtClean="0">
                <a:solidFill>
                  <a:schemeClr val="tx1"/>
                </a:solidFill>
              </a:rPr>
              <a:t>in the moment.</a:t>
            </a:r>
            <a:endParaRPr lang="en-US" sz="1400" b="1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en-US" sz="1400" b="1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57600" y="1828800"/>
            <a:ext cx="1676400" cy="1524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Min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2209800" y="3352800"/>
            <a:ext cx="1676400" cy="1524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5181600" y="3429000"/>
            <a:ext cx="1524000" cy="1447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86200" y="2133600"/>
            <a:ext cx="121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Mindful</a:t>
            </a:r>
          </a:p>
          <a:p>
            <a:pPr algn="ctr"/>
            <a:r>
              <a:rPr lang="en-US" sz="1400" dirty="0" smtClean="0"/>
              <a:t>of  the</a:t>
            </a:r>
          </a:p>
          <a:p>
            <a:pPr algn="ctr"/>
            <a:r>
              <a:rPr lang="en-US" sz="1400" dirty="0" smtClean="0"/>
              <a:t>moment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438400" y="3810000"/>
            <a:ext cx="121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Respond</a:t>
            </a:r>
          </a:p>
          <a:p>
            <a:pPr algn="ctr"/>
            <a:r>
              <a:rPr lang="en-US" sz="1400" dirty="0" smtClean="0"/>
              <a:t>to  the moment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5334000" y="3810000"/>
            <a:ext cx="1143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Expand </a:t>
            </a:r>
            <a:r>
              <a:rPr lang="en-US" sz="1400" dirty="0" smtClean="0"/>
              <a:t>the </a:t>
            </a:r>
          </a:p>
          <a:p>
            <a:pPr algn="ctr"/>
            <a:r>
              <a:rPr lang="en-US" sz="1400" dirty="0" smtClean="0"/>
              <a:t>moment</a:t>
            </a:r>
            <a:endParaRPr lang="en-US" sz="1600" dirty="0"/>
          </a:p>
        </p:txBody>
      </p:sp>
      <p:sp>
        <p:nvSpPr>
          <p:cNvPr id="16" name="Left-Right-Up Arrow 15"/>
          <p:cNvSpPr/>
          <p:nvPr/>
        </p:nvSpPr>
        <p:spPr>
          <a:xfrm>
            <a:off x="3886200" y="3352800"/>
            <a:ext cx="1295400" cy="1219200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200400" y="49530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DELANEY" pitchFamily="2" charset="0"/>
              </a:rPr>
              <a:t>Self-Compassion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DELANEY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8200" y="6324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From: Bein, A. (2014). </a:t>
            </a:r>
            <a:r>
              <a:rPr lang="en-US" sz="1200" i="1" dirty="0" smtClean="0"/>
              <a:t>Dialectical behavior therapy for wellness and recovery: Interventions and activities for diverse client needs</a:t>
            </a:r>
            <a:r>
              <a:rPr lang="en-US" sz="1200" dirty="0" smtClean="0"/>
              <a:t>. Hoboken, N.J.: Hoboken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2590800" y="2438400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 BLANCA" pitchFamily="2" charset="0"/>
              </a:rPr>
              <a:t>Wise</a:t>
            </a:r>
            <a:endParaRPr lang="en-US" sz="3200" b="1" dirty="0">
              <a:latin typeface="AR BLANCA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34000" y="2438401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 BLANCA" pitchFamily="2" charset="0"/>
              </a:rPr>
              <a:t>Mind</a:t>
            </a:r>
            <a:endParaRPr lang="en-US" sz="3200" b="1" dirty="0">
              <a:latin typeface="AR BLANC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3321</TotalTime>
  <Words>132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 BLANCA</vt:lpstr>
      <vt:lpstr>AR DELANEY</vt:lpstr>
      <vt:lpstr>Calibri</vt:lpstr>
      <vt:lpstr>Cambria</vt:lpstr>
      <vt:lpstr>Garamond</vt:lpstr>
      <vt:lpstr>Wingdings 2</vt:lpstr>
      <vt:lpstr>Flow</vt:lpstr>
      <vt:lpstr>Practitioner Overview of Wise Mind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</dc:creator>
  <cp:lastModifiedBy>Woods, Wallace</cp:lastModifiedBy>
  <cp:revision>300</cp:revision>
  <cp:lastPrinted>2015-05-13T17:03:50Z</cp:lastPrinted>
  <dcterms:created xsi:type="dcterms:W3CDTF">2010-04-01T00:04:36Z</dcterms:created>
  <dcterms:modified xsi:type="dcterms:W3CDTF">2016-04-20T23:53:48Z</dcterms:modified>
</cp:coreProperties>
</file>